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sldIdLst>
    <p:sldId id="257" r:id="rId2"/>
    <p:sldId id="265" r:id="rId3"/>
    <p:sldId id="269" r:id="rId4"/>
    <p:sldId id="272" r:id="rId5"/>
    <p:sldId id="280" r:id="rId6"/>
    <p:sldId id="278" r:id="rId7"/>
    <p:sldId id="273" r:id="rId8"/>
    <p:sldId id="277" r:id="rId9"/>
  </p:sldIdLst>
  <p:sldSz cx="9144000" cy="6858000" type="screen4x3"/>
  <p:notesSz cx="6858000" cy="9144000"/>
  <p:defaultTextStyle>
    <a:defPPr>
      <a:defRPr lang="en-US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74" autoAdjust="0"/>
  </p:normalViewPr>
  <p:slideViewPr>
    <p:cSldViewPr snapToGrid="0" snapToObjects="1"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Users</c:v>
                </c:pt>
              </c:strCache>
            </c:strRef>
          </c:tx>
          <c:marker>
            <c:symbol val="none"/>
          </c:marker>
          <c:cat>
            <c:numRef>
              <c:f>Sheet1!$A$2:$A$40</c:f>
              <c:numCache>
                <c:formatCode>d\-mmm</c:formatCode>
                <c:ptCount val="39"/>
                <c:pt idx="0" formatCode="mmm\-yy">
                  <c:v>40057</c:v>
                </c:pt>
                <c:pt idx="1">
                  <c:v>40087</c:v>
                </c:pt>
                <c:pt idx="2" formatCode="mmm\-yy">
                  <c:v>40118</c:v>
                </c:pt>
                <c:pt idx="3" formatCode="mmm\-yy">
                  <c:v>40148</c:v>
                </c:pt>
                <c:pt idx="4" formatCode="mmm\-yy">
                  <c:v>40179</c:v>
                </c:pt>
                <c:pt idx="5" formatCode="mmm\-yy">
                  <c:v>40210</c:v>
                </c:pt>
                <c:pt idx="6" formatCode="mmm\-yy">
                  <c:v>40238</c:v>
                </c:pt>
                <c:pt idx="7" formatCode="mmm\-yy">
                  <c:v>40269</c:v>
                </c:pt>
                <c:pt idx="8" formatCode="mmm\-yy">
                  <c:v>40299</c:v>
                </c:pt>
                <c:pt idx="9" formatCode="mmm\-yy">
                  <c:v>40330</c:v>
                </c:pt>
                <c:pt idx="10" formatCode="mmm\-yy">
                  <c:v>40360</c:v>
                </c:pt>
                <c:pt idx="11" formatCode="mmm\-yy">
                  <c:v>40391</c:v>
                </c:pt>
                <c:pt idx="12" formatCode="mmm\-yy">
                  <c:v>40422</c:v>
                </c:pt>
                <c:pt idx="13" formatCode="mmm\-yy">
                  <c:v>40452</c:v>
                </c:pt>
                <c:pt idx="14" formatCode="mmm\-yy">
                  <c:v>40483</c:v>
                </c:pt>
                <c:pt idx="15" formatCode="mmm\-yy">
                  <c:v>40513</c:v>
                </c:pt>
                <c:pt idx="16" formatCode="mmm\-yy">
                  <c:v>40544</c:v>
                </c:pt>
                <c:pt idx="17" formatCode="mmm\-yy">
                  <c:v>40575</c:v>
                </c:pt>
                <c:pt idx="18" formatCode="mmm\-yy">
                  <c:v>40603</c:v>
                </c:pt>
                <c:pt idx="19" formatCode="mmm\-yy">
                  <c:v>40634</c:v>
                </c:pt>
                <c:pt idx="20" formatCode="mmm\-yy">
                  <c:v>40664</c:v>
                </c:pt>
                <c:pt idx="21" formatCode="mmm\-yy">
                  <c:v>40695</c:v>
                </c:pt>
                <c:pt idx="22" formatCode="mmm\-yy">
                  <c:v>40725</c:v>
                </c:pt>
                <c:pt idx="23" formatCode="mmm\-yy">
                  <c:v>40756</c:v>
                </c:pt>
                <c:pt idx="24" formatCode="mmm\-yy">
                  <c:v>40787</c:v>
                </c:pt>
                <c:pt idx="25" formatCode="mmm\-yy">
                  <c:v>40817</c:v>
                </c:pt>
                <c:pt idx="26" formatCode="mmm\-yy">
                  <c:v>40848</c:v>
                </c:pt>
                <c:pt idx="27" formatCode="mmm\-yy">
                  <c:v>40878</c:v>
                </c:pt>
                <c:pt idx="28" formatCode="mmm\-yy">
                  <c:v>40909</c:v>
                </c:pt>
                <c:pt idx="29" formatCode="mmm\-yy">
                  <c:v>40940</c:v>
                </c:pt>
                <c:pt idx="30" formatCode="mmm\-yy">
                  <c:v>40969</c:v>
                </c:pt>
                <c:pt idx="31" formatCode="mmm\-yy">
                  <c:v>41000</c:v>
                </c:pt>
                <c:pt idx="32" formatCode="mmm\-yy">
                  <c:v>41030</c:v>
                </c:pt>
                <c:pt idx="33" formatCode="mmm\-yy">
                  <c:v>41061</c:v>
                </c:pt>
                <c:pt idx="34" formatCode="mmm\-yy">
                  <c:v>41091</c:v>
                </c:pt>
                <c:pt idx="35" formatCode="mmm\-yy">
                  <c:v>41122</c:v>
                </c:pt>
                <c:pt idx="36" formatCode="mmm\-yy">
                  <c:v>41153</c:v>
                </c:pt>
                <c:pt idx="37" formatCode="mmm\-yy">
                  <c:v>41183</c:v>
                </c:pt>
                <c:pt idx="38" formatCode="mmm\-yy">
                  <c:v>41225</c:v>
                </c:pt>
              </c:numCache>
            </c:numRef>
          </c:cat>
          <c:val>
            <c:numRef>
              <c:f>Sheet1!$B$2:$B$40</c:f>
              <c:numCache>
                <c:formatCode>#,##0</c:formatCode>
                <c:ptCount val="39"/>
                <c:pt idx="0">
                  <c:v>130000</c:v>
                </c:pt>
                <c:pt idx="1">
                  <c:v>170000</c:v>
                </c:pt>
                <c:pt idx="2">
                  <c:v>200000</c:v>
                </c:pt>
                <c:pt idx="3">
                  <c:v>225000</c:v>
                </c:pt>
                <c:pt idx="4">
                  <c:v>250000</c:v>
                </c:pt>
                <c:pt idx="5">
                  <c:v>290000</c:v>
                </c:pt>
                <c:pt idx="6">
                  <c:v>345279</c:v>
                </c:pt>
                <c:pt idx="7">
                  <c:v>377375</c:v>
                </c:pt>
                <c:pt idx="8">
                  <c:v>404937</c:v>
                </c:pt>
                <c:pt idx="9">
                  <c:v>427021</c:v>
                </c:pt>
                <c:pt idx="10">
                  <c:v>444761</c:v>
                </c:pt>
                <c:pt idx="11">
                  <c:v>563409</c:v>
                </c:pt>
                <c:pt idx="12">
                  <c:v>776701</c:v>
                </c:pt>
                <c:pt idx="13">
                  <c:v>923828</c:v>
                </c:pt>
                <c:pt idx="14">
                  <c:v>1063773</c:v>
                </c:pt>
                <c:pt idx="15">
                  <c:v>1152677</c:v>
                </c:pt>
                <c:pt idx="16">
                  <c:v>1310487</c:v>
                </c:pt>
                <c:pt idx="17">
                  <c:v>1513364</c:v>
                </c:pt>
                <c:pt idx="18">
                  <c:v>1723812</c:v>
                </c:pt>
                <c:pt idx="19">
                  <c:v>1865532</c:v>
                </c:pt>
                <c:pt idx="20">
                  <c:v>2000931</c:v>
                </c:pt>
                <c:pt idx="21">
                  <c:v>2102153</c:v>
                </c:pt>
                <c:pt idx="22">
                  <c:v>2183031</c:v>
                </c:pt>
                <c:pt idx="23">
                  <c:v>2761563</c:v>
                </c:pt>
                <c:pt idx="24">
                  <c:v>3537301</c:v>
                </c:pt>
                <c:pt idx="25">
                  <c:v>4060304</c:v>
                </c:pt>
                <c:pt idx="26">
                  <c:v>4537377</c:v>
                </c:pt>
                <c:pt idx="27">
                  <c:v>4804391</c:v>
                </c:pt>
                <c:pt idx="28">
                  <c:v>5359160</c:v>
                </c:pt>
                <c:pt idx="29">
                  <c:v>6099893</c:v>
                </c:pt>
                <c:pt idx="30">
                  <c:v>6627349</c:v>
                </c:pt>
                <c:pt idx="31">
                  <c:v>7060645</c:v>
                </c:pt>
                <c:pt idx="32">
                  <c:v>7502561</c:v>
                </c:pt>
                <c:pt idx="33">
                  <c:v>7831720</c:v>
                </c:pt>
                <c:pt idx="34">
                  <c:v>8394977</c:v>
                </c:pt>
                <c:pt idx="35">
                  <c:v>10000000</c:v>
                </c:pt>
                <c:pt idx="36">
                  <c:v>12000000</c:v>
                </c:pt>
                <c:pt idx="37">
                  <c:v>12500000</c:v>
                </c:pt>
                <c:pt idx="38">
                  <c:v>14000000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284792"/>
        <c:axId val="286285176"/>
      </c:lineChart>
      <c:dateAx>
        <c:axId val="2862847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6285176"/>
        <c:crosses val="autoZero"/>
        <c:auto val="0"/>
        <c:lblOffset val="100"/>
        <c:baseTimeUnit val="months"/>
      </c:dateAx>
      <c:valAx>
        <c:axId val="28628517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8628479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0.05797</cdr:x>
      <cdr:y>0.3384</cdr:y>
    </cdr:from>
    <cdr:to>
      <cdr:x>0.96872</cdr:x>
      <cdr:y>0.42044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08001" y="1650305"/>
          <a:ext cx="7980849" cy="400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91436" tIns="45718" rIns="91436" bIns="45718">
          <a:spAutoFit/>
        </a:bodyPr>
        <a:lstStyle xmlns:a="http://schemas.openxmlformats.org/drawingml/2006/main">
          <a:defPPr>
            <a:defRPr lang="en-US"/>
          </a:defPPr>
          <a:lvl1pPr marL="0" algn="l" defTabSz="91436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82" algn="l" defTabSz="91436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63" algn="l" defTabSz="91436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45" algn="l" defTabSz="91436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727" algn="l" defTabSz="91436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909" algn="l" defTabSz="91436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90" algn="l" defTabSz="91436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272" algn="l" defTabSz="91436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454" algn="l" defTabSz="91436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3B73A-1EF9-634B-801F-2BEF0551E6FC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B3B01-1015-E743-BB3B-D5B982375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8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B3B01-1015-E743-BB3B-D5B9823759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5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Edmodo is a free and secure social learning platform where</a:t>
            </a:r>
            <a:r>
              <a:rPr lang="en-US" baseline="0" dirty="0" smtClean="0"/>
              <a:t> teachers and students can collaborate, share content, and use educational apps to augment in-classroom learning. Accessible from any device with Internet capabilities, Edmodo provides a safe and easy way to connect and support anytime, anyplace learning. Edmodo is helping to evolve the classroom into a personalized learning environment that engages and meets the needs of diverse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century learners.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54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1"/>
                </a:solidFill>
              </a:rPr>
              <a:t>On Edmodo, teachers are at the center of a powerful network that connects them to students, administrators, parents, and publishers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just</a:t>
            </a:r>
            <a:r>
              <a:rPr lang="en-US" baseline="0" dirty="0" smtClean="0"/>
              <a:t> over </a:t>
            </a:r>
            <a:r>
              <a:rPr lang="en-US" dirty="0" smtClean="0"/>
              <a:t>four years, Edmodo has</a:t>
            </a:r>
            <a:r>
              <a:rPr lang="en-US" baseline="0" dirty="0" smtClean="0"/>
              <a:t> formed a powerful network of more than 15 millions users from around the world.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What’s amazing is that this growth has largely been driven by teacher-led, grassroots adoption.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62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B3B01-1015-E743-BB3B-D5B982375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5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5000072-516C-8F41-BF8C-F5B36F544FF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28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B3B01-1015-E743-BB3B-D5B9823759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5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rgbClr val="17539C"/>
              </a:buClr>
              <a:buFont typeface="Arial" pitchFamily="34" charset="0"/>
              <a:buChar char="•"/>
              <a:defRPr/>
            </a:lvl2pPr>
            <a:lvl3pPr>
              <a:buClr>
                <a:srgbClr val="17539C"/>
              </a:buClr>
              <a:buFontTx/>
              <a:buBlip>
                <a:blip r:embed="rId2"/>
              </a:buBlip>
              <a:defRPr/>
            </a:lvl3pPr>
            <a:lvl4pPr>
              <a:buClr>
                <a:srgbClr val="17539C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199"/>
            <a:ext cx="8229600" cy="664265"/>
          </a:xfrm>
          <a:prstGeom prst="rect">
            <a:avLst/>
          </a:prstGeom>
        </p:spPr>
        <p:txBody>
          <a:bodyPr lIns="91429" tIns="45714" rIns="91429" bIns="45714" anchor="b" anchorCtr="0">
            <a:normAutofit/>
          </a:bodyPr>
          <a:lstStyle>
            <a:lvl1pPr>
              <a:defRPr>
                <a:solidFill>
                  <a:srgbClr val="2672BA"/>
                </a:solidFill>
              </a:defRPr>
            </a:lvl1pPr>
          </a:lstStyle>
          <a:p>
            <a:pPr algn="l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8382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39B4E-C62B-497F-A4B4-EED8AE326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30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91" y="430"/>
            <a:ext cx="9037420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8"/>
            <a:ext cx="6194066" cy="925223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 algn="r">
              <a:buNone/>
              <a:defRPr sz="2800"/>
            </a:lvl1pPr>
            <a:lvl2pPr marL="457146" indent="0" algn="ctr">
              <a:buNone/>
            </a:lvl2pPr>
            <a:lvl3pPr marL="914290" indent="0" algn="ctr">
              <a:buNone/>
            </a:lvl3pPr>
            <a:lvl4pPr marL="1371435" indent="0" algn="ctr">
              <a:buNone/>
            </a:lvl4pPr>
            <a:lvl5pPr marL="1828581" indent="0" algn="ctr">
              <a:buNone/>
            </a:lvl5pPr>
            <a:lvl6pPr marL="2285726" indent="0" algn="ctr">
              <a:buNone/>
            </a:lvl6pPr>
            <a:lvl7pPr marL="2742870" indent="0" algn="ctr">
              <a:buNone/>
            </a:lvl7pPr>
            <a:lvl8pPr marL="3200016" indent="0" algn="ctr">
              <a:buNone/>
            </a:lvl8pPr>
            <a:lvl9pPr marL="3657162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2"/>
            <a:ext cx="7577814" cy="1470025"/>
          </a:xfrm>
          <a:prstGeom prst="rect">
            <a:avLst/>
          </a:prstGeom>
        </p:spPr>
        <p:txBody>
          <a:bodyPr lIns="91429" tIns="45714" rIns="91429" bIns="45714" anchor="b" anchorCtr="0"/>
          <a:lstStyle>
            <a:lvl1pPr algn="r">
              <a:defRPr sz="4000" baseline="0">
                <a:latin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4/16/2014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6"/>
          <p:cNvSpPr>
            <a:spLocks noGrp="1"/>
          </p:cNvSpPr>
          <p:nvPr>
            <p:ph idx="13"/>
          </p:nvPr>
        </p:nvSpPr>
        <p:spPr>
          <a:xfrm>
            <a:off x="457200" y="1524001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rgbClr val="17539C"/>
              </a:buClr>
              <a:buFont typeface="Arial" pitchFamily="34" charset="0"/>
              <a:buChar char="•"/>
              <a:defRPr/>
            </a:lvl2pPr>
            <a:lvl3pPr>
              <a:buClr>
                <a:srgbClr val="17539C"/>
              </a:buClr>
              <a:buFontTx/>
              <a:buBlip>
                <a:blip r:embed="rId2"/>
              </a:buBlip>
              <a:defRPr/>
            </a:lvl3pPr>
            <a:lvl4pPr>
              <a:buClr>
                <a:srgbClr val="17539C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57200" y="838199"/>
            <a:ext cx="8229600" cy="664265"/>
          </a:xfrm>
          <a:prstGeom prst="rect">
            <a:avLst/>
          </a:prstGeom>
        </p:spPr>
        <p:txBody>
          <a:bodyPr lIns="91429" tIns="45714" rIns="91429" bIns="45714" anchor="b" anchorCtr="0">
            <a:normAutofit/>
          </a:bodyPr>
          <a:lstStyle>
            <a:lvl1pPr>
              <a:defRPr>
                <a:solidFill>
                  <a:srgbClr val="2672BA"/>
                </a:solidFill>
              </a:defRPr>
            </a:lvl1pPr>
          </a:lstStyle>
          <a:p>
            <a:pPr algn="l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rgbClr val="17539C"/>
              </a:buClr>
              <a:buFont typeface="Arial" pitchFamily="34" charset="0"/>
              <a:buChar char="•"/>
              <a:defRPr/>
            </a:lvl2pPr>
            <a:lvl3pPr>
              <a:buClr>
                <a:srgbClr val="17539C"/>
              </a:buClr>
              <a:buFontTx/>
              <a:buBlip>
                <a:blip r:embed="rId2"/>
              </a:buBlip>
              <a:defRPr/>
            </a:lvl3pPr>
            <a:lvl4pPr>
              <a:buClr>
                <a:srgbClr val="17539C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199"/>
            <a:ext cx="8229600" cy="664265"/>
          </a:xfrm>
          <a:prstGeom prst="rect">
            <a:avLst/>
          </a:prstGeom>
        </p:spPr>
        <p:txBody>
          <a:bodyPr lIns="91429" tIns="45714" rIns="91429" bIns="45714" anchor="b" anchorCtr="0">
            <a:normAutofit/>
          </a:bodyPr>
          <a:lstStyle>
            <a:lvl1pPr>
              <a:defRPr>
                <a:solidFill>
                  <a:srgbClr val="2672BA"/>
                </a:solidFill>
              </a:defRPr>
            </a:lvl1pPr>
          </a:lstStyle>
          <a:p>
            <a:pPr algn="l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1999"/>
            <a:ext cx="8229600" cy="740465"/>
          </a:xfrm>
          <a:prstGeom prst="rect">
            <a:avLst/>
          </a:prstGeom>
        </p:spPr>
        <p:txBody>
          <a:bodyPr lIns="91429" tIns="45714" rIns="91429" bIns="45714" anchor="b" anchorCtr="0">
            <a:normAutofit/>
          </a:bodyPr>
          <a:lstStyle>
            <a:lvl1pPr>
              <a:defRPr>
                <a:solidFill>
                  <a:srgbClr val="2672BA"/>
                </a:solidFill>
              </a:defRPr>
            </a:lvl1pPr>
          </a:lstStyle>
          <a:p>
            <a:pPr algn="l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rgbClr val="17539C"/>
              </a:buClr>
              <a:buFont typeface="Arial" pitchFamily="34" charset="0"/>
              <a:buChar char="•"/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Clr>
                <a:srgbClr val="17539C"/>
              </a:buClr>
              <a:buFont typeface="Arial" pitchFamily="34" charset="0"/>
              <a:buChar char="•"/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09600"/>
          </a:xfrm>
          <a:prstGeom prst="rect">
            <a:avLst/>
          </a:prstGeom>
        </p:spPr>
        <p:txBody>
          <a:bodyPr lIns="91429" tIns="45714" rIns="91429" bIns="45714" anchor="b" anchorCtr="0">
            <a:normAutofit/>
          </a:bodyPr>
          <a:lstStyle>
            <a:lvl1pPr>
              <a:defRPr>
                <a:solidFill>
                  <a:srgbClr val="2672BA"/>
                </a:solidFill>
              </a:defRPr>
            </a:lvl1pPr>
          </a:lstStyle>
          <a:p>
            <a:pPr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rgbClr val="17539C"/>
              </a:buClr>
              <a:buFont typeface="Arial" pitchFamily="34" charset="0"/>
              <a:buChar char="•"/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Clr>
                <a:srgbClr val="17539C"/>
              </a:buClr>
              <a:buFont typeface="Arial" pitchFamily="34" charset="0"/>
              <a:buChar char="•"/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rgbClr val="17539C"/>
              </a:buClr>
              <a:buFont typeface="Arial" pitchFamily="34" charset="0"/>
              <a:buChar char="•"/>
              <a:defRPr/>
            </a:lvl2pPr>
            <a:lvl3pPr>
              <a:buClr>
                <a:srgbClr val="17539C"/>
              </a:buClr>
              <a:buFontTx/>
              <a:buBlip>
                <a:blip r:embed="rId2"/>
              </a:buBlip>
              <a:defRPr/>
            </a:lvl3pPr>
            <a:lvl4pPr>
              <a:buClr>
                <a:srgbClr val="17539C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199"/>
            <a:ext cx="8229600" cy="664265"/>
          </a:xfrm>
          <a:prstGeom prst="rect">
            <a:avLst/>
          </a:prstGeom>
        </p:spPr>
        <p:txBody>
          <a:bodyPr lIns="91429" tIns="45714" rIns="91429" bIns="45714" anchor="b" anchorCtr="0">
            <a:normAutofit/>
          </a:bodyPr>
          <a:lstStyle>
            <a:lvl1pPr>
              <a:defRPr>
                <a:solidFill>
                  <a:srgbClr val="2672BA"/>
                </a:solidFill>
              </a:defRPr>
            </a:lvl1pPr>
          </a:lstStyle>
          <a:p>
            <a:pPr algn="l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76401"/>
            <a:ext cx="4038600" cy="4449763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lIns="91429" tIns="45714" rIns="91429" bIns="45714"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1000">
                <a:latin typeface="Calibri"/>
              </a:defRPr>
            </a:lvl1pPr>
          </a:lstStyle>
          <a:p>
            <a:fld id="{5C14FD69-4A85-4715-A222-ABB225B63BC6}" type="datetimeFigureOut">
              <a:rPr lang="en-US" smtClean="0"/>
              <a:pPr/>
              <a:t>4/16/2014</a:t>
            </a:fld>
            <a:endParaRPr lang="en-US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29" tIns="45714" rIns="91429" bIns="45714"/>
          <a:lstStyle>
            <a:lvl1pPr algn="ctr">
              <a:defRPr sz="1000">
                <a:latin typeface="Calibri"/>
              </a:defRPr>
            </a:lvl1pPr>
          </a:lstStyle>
          <a:p>
            <a:endParaRPr lang="en-US" dirty="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1000">
                <a:latin typeface="Calibri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 smtClean="0"/>
          </a:p>
        </p:txBody>
      </p:sp>
      <p:sp>
        <p:nvSpPr>
          <p:cNvPr id="7" name="Rectangle 16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FontTx/>
              <a:buBlip>
                <a:blip r:embed="rId13"/>
              </a:buBlip>
              <a:defRPr/>
            </a:lvl1pPr>
            <a:lvl2pPr>
              <a:buClr>
                <a:srgbClr val="17539C"/>
              </a:buClr>
              <a:buFont typeface="Arial" pitchFamily="34" charset="0"/>
              <a:buChar char="•"/>
              <a:defRPr/>
            </a:lvl2pPr>
            <a:lvl3pPr>
              <a:buClr>
                <a:srgbClr val="17539C"/>
              </a:buClr>
              <a:buFontTx/>
              <a:buBlip>
                <a:blip r:embed="rId13"/>
              </a:buBlip>
              <a:defRPr/>
            </a:lvl3pPr>
            <a:lvl4pPr>
              <a:buClr>
                <a:srgbClr val="17539C"/>
              </a:buClr>
              <a:buFont typeface="Arial" pitchFamily="34" charset="0"/>
              <a:buChar char="•"/>
              <a:defRPr/>
            </a:lvl4pPr>
          </a:lstStyle>
          <a:p>
            <a:pPr marL="342858" marR="0" lvl="0" indent="-342858" defTabSz="9142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Click to edit Master text styles</a:t>
            </a:r>
          </a:p>
          <a:p>
            <a:pPr marL="742860" marR="0" lvl="1" indent="-285716" defTabSz="9142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539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Second level</a:t>
            </a:r>
          </a:p>
          <a:p>
            <a:pPr marL="1142862" marR="0" lvl="2" indent="-228573" defTabSz="9142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539C"/>
              </a:buClr>
              <a:buSzTx/>
              <a:buFontTx/>
              <a:buBlip>
                <a:blip r:embed="rId1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Third level</a:t>
            </a:r>
          </a:p>
          <a:p>
            <a:pPr marL="1600008" marR="0" lvl="3" indent="-228573" defTabSz="9142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539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Fourth level</a:t>
            </a:r>
          </a:p>
          <a:p>
            <a:pPr marL="2057154" marR="0" lvl="4" indent="-228573" defTabSz="9142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Fifth level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457200" y="838199"/>
            <a:ext cx="8229600" cy="664265"/>
          </a:xfrm>
          <a:prstGeom prst="rect">
            <a:avLst/>
          </a:prstGeom>
        </p:spPr>
        <p:txBody>
          <a:bodyPr lIns="91429" tIns="45714" rIns="91429" bIns="45714" anchor="b" anchorCtr="0">
            <a:normAutofit/>
          </a:bodyPr>
          <a:lstStyle>
            <a:lvl1pPr>
              <a:defRPr>
                <a:solidFill>
                  <a:srgbClr val="2672BA"/>
                </a:solidFill>
              </a:defRPr>
            </a:lvl1pPr>
          </a:lstStyle>
          <a:p>
            <a:pPr marL="0" marR="0" lvl="0" indent="0" algn="l" defTabSz="9142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2672BA"/>
                </a:solidFill>
                <a:effectLst/>
                <a:uLnTx/>
                <a:uFillTx/>
                <a:latin typeface="Calibri"/>
              </a:rPr>
              <a:t>Click to edit Master title style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2672BA"/>
              </a:solidFill>
              <a:effectLst/>
              <a:uLnTx/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8" r:id="rId10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Calibri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858" indent="-342858" eaLnBrk="1" hangingPunct="1">
        <a:buChar char="•"/>
        <a:defRPr sz="2800">
          <a:latin typeface="Calibri"/>
        </a:defRPr>
      </a:lvl1pPr>
      <a:lvl2pPr marL="742860" indent="-285716" eaLnBrk="1" hangingPunct="1">
        <a:buChar char="–"/>
        <a:defRPr sz="2400">
          <a:latin typeface="Calibri"/>
        </a:defRPr>
      </a:lvl2pPr>
      <a:lvl3pPr marL="1142862" indent="-228573" eaLnBrk="1" hangingPunct="1">
        <a:buChar char="•"/>
        <a:defRPr sz="2400">
          <a:latin typeface="Calibri"/>
        </a:defRPr>
      </a:lvl3pPr>
      <a:lvl4pPr marL="1600008" indent="-228573" eaLnBrk="1" hangingPunct="1">
        <a:buChar char="–"/>
        <a:defRPr sz="2000">
          <a:latin typeface="Calibri"/>
        </a:defRPr>
      </a:lvl4pPr>
      <a:lvl5pPr marL="2057154" indent="-228573" eaLnBrk="1" hangingPunct="1">
        <a:buChar char="»"/>
        <a:defRPr sz="2000">
          <a:latin typeface="Calibri"/>
        </a:defRPr>
      </a:lvl5pPr>
      <a:lvl6pPr marL="2514298" indent="-228573" eaLnBrk="1" hangingPunct="1">
        <a:buChar char="•"/>
        <a:defRPr sz="2000"/>
      </a:lvl6pPr>
      <a:lvl7pPr marL="2971443" indent="-228573" eaLnBrk="1" hangingPunct="1">
        <a:buChar char="•"/>
        <a:defRPr sz="2000"/>
      </a:lvl7pPr>
      <a:lvl8pPr marL="3428589" indent="-228573" eaLnBrk="1" hangingPunct="1">
        <a:buChar char="•"/>
        <a:defRPr sz="2000"/>
      </a:lvl8pPr>
      <a:lvl9pPr marL="3885734" indent="-228573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146" eaLnBrk="1" hangingPunct="1"/>
      <a:lvl3pPr marL="914290" eaLnBrk="1" hangingPunct="1"/>
      <a:lvl4pPr marL="1371435" eaLnBrk="1" hangingPunct="1"/>
      <a:lvl5pPr marL="1828581" eaLnBrk="1" hangingPunct="1"/>
      <a:lvl6pPr marL="2285726" eaLnBrk="1" hangingPunct="1"/>
      <a:lvl7pPr marL="2742870" eaLnBrk="1" hangingPunct="1"/>
      <a:lvl8pPr marL="3200016" eaLnBrk="1" hangingPunct="1"/>
      <a:lvl9pPr marL="3657162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7706" y="3606802"/>
            <a:ext cx="8289095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 to Edmodo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4519" y="2371220"/>
            <a:ext cx="7625190" cy="187699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376092"/>
                </a:solidFill>
              </a:rPr>
              <a:t>Edmodo’s mission is to connect all learners with the people and resources they need to reach their full potential. </a:t>
            </a:r>
          </a:p>
          <a:p>
            <a:pPr>
              <a:buFont typeface="Arial"/>
              <a:buChar char="•"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803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2-09-28 at 11.04.16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1"/>
            <a:ext cx="7696200" cy="5378677"/>
          </a:xfrm>
          <a:prstGeom prst="rect">
            <a:avLst/>
          </a:prstGeom>
        </p:spPr>
      </p:pic>
      <p:sp>
        <p:nvSpPr>
          <p:cNvPr id="8" name="AutoShape 6"/>
          <p:cNvSpPr>
            <a:spLocks/>
          </p:cNvSpPr>
          <p:nvPr/>
        </p:nvSpPr>
        <p:spPr bwMode="auto">
          <a:xfrm>
            <a:off x="4724400" y="4126258"/>
            <a:ext cx="1981200" cy="1066800"/>
          </a:xfrm>
          <a:prstGeom prst="roundRect">
            <a:avLst>
              <a:gd name="adj" fmla="val 23435"/>
            </a:avLst>
          </a:prstGeom>
          <a:solidFill>
            <a:srgbClr val="FFFFFF"/>
          </a:solidFill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r>
              <a:rPr lang="en-US" sz="1500" dirty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Collaborative space for discussions and sharing content like links and videos</a:t>
            </a:r>
          </a:p>
        </p:txBody>
      </p:sp>
      <p:sp>
        <p:nvSpPr>
          <p:cNvPr id="21" name="AutoShape 6"/>
          <p:cNvSpPr>
            <a:spLocks/>
          </p:cNvSpPr>
          <p:nvPr/>
        </p:nvSpPr>
        <p:spPr bwMode="auto">
          <a:xfrm>
            <a:off x="4006697" y="1828800"/>
            <a:ext cx="1240047" cy="914400"/>
          </a:xfrm>
          <a:prstGeom prst="roundRect">
            <a:avLst>
              <a:gd name="adj" fmla="val 23435"/>
            </a:avLst>
          </a:prstGeom>
          <a:solidFill>
            <a:srgbClr val="FFFFFF"/>
          </a:solidFill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Assignments are posted, submitted, and graded online</a:t>
            </a: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5287440" y="1843918"/>
            <a:ext cx="1371600" cy="898910"/>
          </a:xfrm>
          <a:prstGeom prst="roundRect">
            <a:avLst>
              <a:gd name="adj" fmla="val 23435"/>
            </a:avLst>
          </a:prstGeom>
          <a:solidFill>
            <a:srgbClr val="FFFFFF"/>
          </a:solidFill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Quizzes and polls gather real-time assessments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91000" y="2819400"/>
            <a:ext cx="762000" cy="1524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2819400"/>
            <a:ext cx="914400" cy="1524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orbe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040" y="2743204"/>
            <a:ext cx="1479993" cy="914397"/>
            <a:chOff x="49582" y="2514600"/>
            <a:chExt cx="1143000" cy="1066800"/>
          </a:xfrm>
        </p:grpSpPr>
        <p:sp>
          <p:nvSpPr>
            <p:cNvPr id="15" name="AutoShape 4"/>
            <p:cNvSpPr>
              <a:spLocks/>
            </p:cNvSpPr>
            <p:nvPr/>
          </p:nvSpPr>
          <p:spPr bwMode="auto">
            <a:xfrm rot="16200000">
              <a:off x="38100" y="2552700"/>
              <a:ext cx="1066800" cy="990600"/>
            </a:xfrm>
            <a:custGeom>
              <a:avLst/>
              <a:gdLst/>
              <a:ahLst/>
              <a:cxnLst/>
              <a:rect l="0" t="0" r="r" b="b"/>
              <a:pathLst>
                <a:path w="21600" h="18141">
                  <a:moveTo>
                    <a:pt x="2556" y="0"/>
                  </a:moveTo>
                  <a:cubicBezTo>
                    <a:pt x="1144" y="0"/>
                    <a:pt x="0" y="1169"/>
                    <a:pt x="0" y="2610"/>
                  </a:cubicBezTo>
                  <a:lnTo>
                    <a:pt x="0" y="15531"/>
                  </a:lnTo>
                  <a:cubicBezTo>
                    <a:pt x="0" y="16973"/>
                    <a:pt x="1144" y="18141"/>
                    <a:pt x="2556" y="18141"/>
                  </a:cubicBezTo>
                  <a:lnTo>
                    <a:pt x="9274" y="18141"/>
                  </a:lnTo>
                  <a:lnTo>
                    <a:pt x="10556" y="21600"/>
                  </a:lnTo>
                  <a:lnTo>
                    <a:pt x="11834" y="18141"/>
                  </a:lnTo>
                  <a:lnTo>
                    <a:pt x="19044" y="18141"/>
                  </a:lnTo>
                  <a:cubicBezTo>
                    <a:pt x="20456" y="18141"/>
                    <a:pt x="21600" y="16973"/>
                    <a:pt x="21600" y="15531"/>
                  </a:cubicBezTo>
                  <a:lnTo>
                    <a:pt x="21600" y="2610"/>
                  </a:lnTo>
                  <a:cubicBezTo>
                    <a:pt x="21600" y="1169"/>
                    <a:pt x="20456" y="0"/>
                    <a:pt x="19044" y="0"/>
                  </a:cubicBezTo>
                  <a:lnTo>
                    <a:pt x="2556" y="0"/>
                  </a:lnTo>
                  <a:close/>
                  <a:moveTo>
                    <a:pt x="2556" y="0"/>
                  </a:moveTo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 dirty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582" y="2515210"/>
              <a:ext cx="1143000" cy="86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F81BD">
                      <a:lumMod val="75000"/>
                    </a:srgbClr>
                  </a:solidFill>
                  <a:latin typeface="Calibri"/>
                  <a:cs typeface="Calibri"/>
                </a:rPr>
                <a:t>Private groups  for classes, clubs, PLCs, PD , etc.</a:t>
              </a:r>
              <a:endParaRPr lang="en-US" sz="1200" dirty="0">
                <a:solidFill>
                  <a:prstClr val="black"/>
                </a:solidFill>
                <a:latin typeface="Corbe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" y="4418206"/>
            <a:ext cx="1435832" cy="1493017"/>
            <a:chOff x="76200" y="2513403"/>
            <a:chExt cx="1143000" cy="1067997"/>
          </a:xfrm>
        </p:grpSpPr>
        <p:sp>
          <p:nvSpPr>
            <p:cNvPr id="20" name="AutoShape 4"/>
            <p:cNvSpPr>
              <a:spLocks/>
            </p:cNvSpPr>
            <p:nvPr/>
          </p:nvSpPr>
          <p:spPr bwMode="auto">
            <a:xfrm rot="16200000">
              <a:off x="38100" y="2552700"/>
              <a:ext cx="1066800" cy="990600"/>
            </a:xfrm>
            <a:custGeom>
              <a:avLst/>
              <a:gdLst/>
              <a:ahLst/>
              <a:cxnLst/>
              <a:rect l="0" t="0" r="r" b="b"/>
              <a:pathLst>
                <a:path w="21600" h="18141">
                  <a:moveTo>
                    <a:pt x="2556" y="0"/>
                  </a:moveTo>
                  <a:cubicBezTo>
                    <a:pt x="1144" y="0"/>
                    <a:pt x="0" y="1169"/>
                    <a:pt x="0" y="2610"/>
                  </a:cubicBezTo>
                  <a:lnTo>
                    <a:pt x="0" y="15531"/>
                  </a:lnTo>
                  <a:cubicBezTo>
                    <a:pt x="0" y="16973"/>
                    <a:pt x="1144" y="18141"/>
                    <a:pt x="2556" y="18141"/>
                  </a:cubicBezTo>
                  <a:lnTo>
                    <a:pt x="9274" y="18141"/>
                  </a:lnTo>
                  <a:lnTo>
                    <a:pt x="10556" y="21600"/>
                  </a:lnTo>
                  <a:lnTo>
                    <a:pt x="11834" y="18141"/>
                  </a:lnTo>
                  <a:lnTo>
                    <a:pt x="19044" y="18141"/>
                  </a:lnTo>
                  <a:cubicBezTo>
                    <a:pt x="20456" y="18141"/>
                    <a:pt x="21600" y="16973"/>
                    <a:pt x="21600" y="15531"/>
                  </a:cubicBezTo>
                  <a:lnTo>
                    <a:pt x="21600" y="2610"/>
                  </a:lnTo>
                  <a:cubicBezTo>
                    <a:pt x="21600" y="1169"/>
                    <a:pt x="20456" y="0"/>
                    <a:pt x="19044" y="0"/>
                  </a:cubicBezTo>
                  <a:lnTo>
                    <a:pt x="2556" y="0"/>
                  </a:lnTo>
                  <a:close/>
                  <a:moveTo>
                    <a:pt x="2556" y="0"/>
                  </a:moveTo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 dirty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2513403"/>
              <a:ext cx="1143000" cy="990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F81BD">
                      <a:lumMod val="75000"/>
                    </a:srgbClr>
                  </a:solidFill>
                  <a:latin typeface="Calibri"/>
                  <a:cs typeface="Calibri"/>
                </a:rPr>
                <a:t>Teachers join communities     to connect with other teachers on various subjects</a:t>
              </a:r>
              <a:endParaRPr lang="en-US" sz="1200" dirty="0">
                <a:solidFill>
                  <a:prstClr val="black"/>
                </a:solidFill>
                <a:latin typeface="Corbel"/>
              </a:endParaRPr>
            </a:p>
          </p:txBody>
        </p:sp>
      </p:grp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747491"/>
            <a:ext cx="8229600" cy="664265"/>
          </a:xfrm>
        </p:spPr>
        <p:txBody>
          <a:bodyPr/>
          <a:lstStyle/>
          <a:p>
            <a:r>
              <a:rPr lang="en-US" dirty="0" smtClean="0"/>
              <a:t>Free and Secure Social Learning Platform</a:t>
            </a:r>
            <a:endParaRPr lang="en-US" dirty="0"/>
          </a:p>
        </p:txBody>
      </p:sp>
      <p:sp>
        <p:nvSpPr>
          <p:cNvPr id="25" name="AutoShape 7"/>
          <p:cNvSpPr>
            <a:spLocks/>
          </p:cNvSpPr>
          <p:nvPr/>
        </p:nvSpPr>
        <p:spPr bwMode="auto">
          <a:xfrm rot="10800000">
            <a:off x="1799316" y="2015237"/>
            <a:ext cx="1632990" cy="773843"/>
          </a:xfrm>
          <a:custGeom>
            <a:avLst/>
            <a:gdLst/>
            <a:ahLst/>
            <a:cxnLst/>
            <a:rect l="0" t="0" r="r" b="b"/>
            <a:pathLst>
              <a:path w="21600" h="18976">
                <a:moveTo>
                  <a:pt x="2556" y="0"/>
                </a:moveTo>
                <a:cubicBezTo>
                  <a:pt x="1144" y="0"/>
                  <a:pt x="0" y="1268"/>
                  <a:pt x="0" y="2832"/>
                </a:cubicBezTo>
                <a:lnTo>
                  <a:pt x="0" y="16144"/>
                </a:lnTo>
                <a:cubicBezTo>
                  <a:pt x="0" y="17708"/>
                  <a:pt x="1144" y="18976"/>
                  <a:pt x="2556" y="18976"/>
                </a:cubicBezTo>
                <a:lnTo>
                  <a:pt x="9262" y="18976"/>
                </a:lnTo>
                <a:lnTo>
                  <a:pt x="10540" y="21600"/>
                </a:lnTo>
                <a:lnTo>
                  <a:pt x="11818" y="18976"/>
                </a:lnTo>
                <a:lnTo>
                  <a:pt x="19044" y="18976"/>
                </a:lnTo>
                <a:cubicBezTo>
                  <a:pt x="20456" y="18976"/>
                  <a:pt x="21600" y="17708"/>
                  <a:pt x="21600" y="16144"/>
                </a:cubicBezTo>
                <a:lnTo>
                  <a:pt x="21600" y="2832"/>
                </a:lnTo>
                <a:cubicBezTo>
                  <a:pt x="21600" y="1268"/>
                  <a:pt x="20456" y="0"/>
                  <a:pt x="19044" y="0"/>
                </a:cubicBezTo>
                <a:lnTo>
                  <a:pt x="2556" y="0"/>
                </a:lnTo>
                <a:close/>
                <a:moveTo>
                  <a:pt x="2556" y="0"/>
                </a:moveTo>
              </a:path>
            </a:pathLst>
          </a:custGeom>
          <a:solidFill>
            <a:srgbClr val="FFFFFF"/>
          </a:solidFill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defTabSz="1523695">
              <a:defRPr/>
            </a:pPr>
            <a:endParaRPr lang="en-US" sz="2500" dirty="0">
              <a:solidFill>
                <a:srgbClr val="4F81BD">
                  <a:lumMod val="75000"/>
                </a:srgbClr>
              </a:solidFill>
              <a:latin typeface="Calibri"/>
              <a:cs typeface="Calibri"/>
            </a:endParaRPr>
          </a:p>
          <a:p>
            <a:pPr defTabSz="1523695">
              <a:defRPr/>
            </a:pPr>
            <a:endParaRPr lang="en-US" sz="2500" dirty="0">
              <a:solidFill>
                <a:srgbClr val="4F81BD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6564" y="2041943"/>
            <a:ext cx="1808391" cy="73866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Library offers         unlimited                     storage</a:t>
            </a:r>
          </a:p>
        </p:txBody>
      </p:sp>
      <p:sp>
        <p:nvSpPr>
          <p:cNvPr id="29" name="AutoShape 7"/>
          <p:cNvSpPr>
            <a:spLocks/>
          </p:cNvSpPr>
          <p:nvPr/>
        </p:nvSpPr>
        <p:spPr bwMode="auto">
          <a:xfrm rot="10800000">
            <a:off x="2797080" y="2015236"/>
            <a:ext cx="1043296" cy="956563"/>
          </a:xfrm>
          <a:custGeom>
            <a:avLst/>
            <a:gdLst/>
            <a:ahLst/>
            <a:cxnLst/>
            <a:rect l="0" t="0" r="r" b="b"/>
            <a:pathLst>
              <a:path w="21600" h="18976">
                <a:moveTo>
                  <a:pt x="2556" y="0"/>
                </a:moveTo>
                <a:cubicBezTo>
                  <a:pt x="1144" y="0"/>
                  <a:pt x="0" y="1268"/>
                  <a:pt x="0" y="2832"/>
                </a:cubicBezTo>
                <a:lnTo>
                  <a:pt x="0" y="16144"/>
                </a:lnTo>
                <a:cubicBezTo>
                  <a:pt x="0" y="17708"/>
                  <a:pt x="1144" y="18976"/>
                  <a:pt x="2556" y="18976"/>
                </a:cubicBezTo>
                <a:lnTo>
                  <a:pt x="9262" y="18976"/>
                </a:lnTo>
                <a:lnTo>
                  <a:pt x="10540" y="21600"/>
                </a:lnTo>
                <a:lnTo>
                  <a:pt x="11818" y="18976"/>
                </a:lnTo>
                <a:lnTo>
                  <a:pt x="19044" y="18976"/>
                </a:lnTo>
                <a:cubicBezTo>
                  <a:pt x="20456" y="18976"/>
                  <a:pt x="21600" y="17708"/>
                  <a:pt x="21600" y="16144"/>
                </a:cubicBezTo>
                <a:lnTo>
                  <a:pt x="21600" y="2832"/>
                </a:lnTo>
                <a:cubicBezTo>
                  <a:pt x="21600" y="1268"/>
                  <a:pt x="20456" y="0"/>
                  <a:pt x="19044" y="0"/>
                </a:cubicBezTo>
                <a:lnTo>
                  <a:pt x="2556" y="0"/>
                </a:lnTo>
                <a:close/>
                <a:moveTo>
                  <a:pt x="2556" y="0"/>
                </a:moveTo>
              </a:path>
            </a:pathLst>
          </a:custGeom>
          <a:solidFill>
            <a:srgbClr val="FFFFFF"/>
          </a:solidFill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lvl="0"/>
            <a:endParaRPr lang="en-US" sz="1400" dirty="0">
              <a:solidFill>
                <a:srgbClr val="4F81BD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2440" y="1995608"/>
            <a:ext cx="1240039" cy="954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  <a:latin typeface="Calibri"/>
                <a:cs typeface="Calibri"/>
              </a:rPr>
              <a:t>Engaging, interactive        3</a:t>
            </a:r>
            <a:r>
              <a:rPr lang="en-US" sz="1400" baseline="30000" dirty="0">
                <a:solidFill>
                  <a:srgbClr val="376092"/>
                </a:solidFill>
                <a:latin typeface="Calibri"/>
                <a:cs typeface="Calibri"/>
              </a:rPr>
              <a:t>rd</a:t>
            </a:r>
            <a:r>
              <a:rPr lang="en-US" sz="1400" dirty="0">
                <a:solidFill>
                  <a:srgbClr val="376092"/>
                </a:solidFill>
                <a:latin typeface="Calibri"/>
                <a:cs typeface="Calibri"/>
              </a:rPr>
              <a:t> party digital apps</a:t>
            </a:r>
          </a:p>
        </p:txBody>
      </p:sp>
    </p:spTree>
    <p:extLst>
      <p:ext uri="{BB962C8B-B14F-4D97-AF65-F5344CB8AC3E}">
        <p14:creationId xmlns:p14="http://schemas.microsoft.com/office/powerpoint/2010/main" val="30843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71125669"/>
              </p:ext>
            </p:extLst>
          </p:nvPr>
        </p:nvGraphicFramePr>
        <p:xfrm>
          <a:off x="152400" y="1676400"/>
          <a:ext cx="8763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33597"/>
            <a:ext cx="8686800" cy="740465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Largest, Fastest Growing Social Learning Platform 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4876804"/>
            <a:ext cx="1513542" cy="307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20" tIns="45708" rIns="91420" bIns="45708" rtlCol="0">
            <a:spAutoFit/>
          </a:bodyPr>
          <a:lstStyle/>
          <a:p>
            <a:pPr defTabSz="914182"/>
            <a:r>
              <a:rPr lang="en-US" sz="1400" b="1" dirty="0">
                <a:solidFill>
                  <a:prstClr val="white"/>
                </a:solidFill>
                <a:latin typeface="Corbel"/>
              </a:rPr>
              <a:t>2010: 1.1M users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1" y="3922300"/>
            <a:ext cx="1487905" cy="307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20" tIns="45708" rIns="91420" bIns="45708" rtlCol="0">
            <a:spAutoFit/>
          </a:bodyPr>
          <a:lstStyle/>
          <a:p>
            <a:pPr defTabSz="914182"/>
            <a:r>
              <a:rPr lang="en-US" sz="1400" b="1" dirty="0">
                <a:solidFill>
                  <a:prstClr val="white"/>
                </a:solidFill>
                <a:latin typeface="Corbel"/>
              </a:rPr>
              <a:t>2011: 4.8M users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1945108"/>
            <a:ext cx="1424332" cy="307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20" tIns="45708" rIns="91420" bIns="45708" rtlCol="0">
            <a:spAutoFit/>
          </a:bodyPr>
          <a:lstStyle/>
          <a:p>
            <a:pPr defTabSz="914182"/>
            <a:r>
              <a:rPr lang="en-US" sz="1400" b="1" dirty="0">
                <a:solidFill>
                  <a:prstClr val="white"/>
                </a:solidFill>
                <a:latin typeface="Corbel"/>
              </a:rPr>
              <a:t>2012: 15M users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199" y="5315284"/>
            <a:ext cx="1484341" cy="307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20" tIns="45708" rIns="91420" bIns="45708" rtlCol="0">
            <a:spAutoFit/>
          </a:bodyPr>
          <a:lstStyle/>
          <a:p>
            <a:pPr defTabSz="914182"/>
            <a:r>
              <a:rPr lang="en-US" sz="1400" b="1" dirty="0">
                <a:solidFill>
                  <a:prstClr val="white"/>
                </a:solidFill>
                <a:latin typeface="Corbel"/>
              </a:rPr>
              <a:t>2009: 225K users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9302" y="6553201"/>
            <a:ext cx="4621522" cy="249275"/>
          </a:xfrm>
          <a:prstGeom prst="rect">
            <a:avLst/>
          </a:prstGeom>
          <a:noFill/>
        </p:spPr>
        <p:txBody>
          <a:bodyPr wrap="none" lIns="91420" tIns="45708" rIns="91420" bIns="45708" rtlCol="0">
            <a:spAutoFit/>
          </a:bodyPr>
          <a:lstStyle/>
          <a:p>
            <a:pPr defTabSz="914182"/>
            <a:r>
              <a:rPr lang="en-US" sz="1000" dirty="0">
                <a:solidFill>
                  <a:prstClr val="black"/>
                </a:solidFill>
                <a:latin typeface="Corbel"/>
              </a:rPr>
              <a:t>SOURCE: Edmodo Internal  data and MMS Education; edWeb; MCH Strategic Data</a:t>
            </a: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1981201" y="1972450"/>
            <a:ext cx="5125339" cy="1277967"/>
          </a:xfrm>
          <a:prstGeom prst="roundRect">
            <a:avLst>
              <a:gd name="adj" fmla="val 23435"/>
            </a:avLst>
          </a:prstGeom>
          <a:solidFill>
            <a:srgbClr val="FFFFFF"/>
          </a:solidFill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marL="285728" indent="-285728" defTabSz="914182">
              <a:buFont typeface="Arial"/>
              <a:buChar char="•"/>
              <a:defRPr/>
            </a:pP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Over 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19 Million 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users worldwide</a:t>
            </a:r>
          </a:p>
          <a:p>
            <a:pPr marL="285728" indent="-285728" defTabSz="914182">
              <a:buFont typeface="Arial"/>
              <a:buChar char="•"/>
              <a:defRPr/>
            </a:pPr>
            <a:endParaRPr lang="en-US" sz="2400" dirty="0">
              <a:solidFill>
                <a:srgbClr val="4F81BD">
                  <a:lumMod val="75000"/>
                </a:srgbClr>
              </a:solidFill>
              <a:latin typeface="Calibri"/>
              <a:cs typeface="Calibri"/>
            </a:endParaRPr>
          </a:p>
          <a:p>
            <a:pPr marL="285728" indent="-285728" defTabSz="914182">
              <a:buFont typeface="Arial"/>
              <a:buChar char="•"/>
              <a:defRPr/>
            </a:pP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27%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 of U.S. teachers use Edmodo</a:t>
            </a:r>
          </a:p>
          <a:p>
            <a:pPr marL="285728" indent="-285728" defTabSz="914182">
              <a:buFont typeface="Arial"/>
              <a:buChar char="•"/>
              <a:defRPr/>
            </a:pPr>
            <a:endParaRPr lang="en-US" dirty="0" smtClean="0">
              <a:solidFill>
                <a:srgbClr val="4F81BD">
                  <a:lumMod val="75000"/>
                </a:srgb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1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5806" y="1544233"/>
            <a:ext cx="7584779" cy="2552710"/>
          </a:xfrm>
        </p:spPr>
        <p:txBody>
          <a:bodyPr/>
          <a:lstStyle/>
          <a:p>
            <a:pPr marL="0" indent="0">
              <a:buSzPct val="150000"/>
              <a:buNone/>
            </a:pPr>
            <a:endParaRPr lang="en-US" sz="2200" dirty="0">
              <a:cs typeface="Calibri" pitchFamily="34" charset="0"/>
            </a:endParaRPr>
          </a:p>
          <a:p>
            <a:pPr>
              <a:buSzPct val="150000"/>
            </a:pPr>
            <a:r>
              <a:rPr lang="en-US" dirty="0" smtClean="0">
                <a:solidFill>
                  <a:schemeClr val="tx2"/>
                </a:solidFill>
                <a:cs typeface="Calibri" pitchFamily="34" charset="0"/>
              </a:rPr>
              <a:t>Safe environment controlled by teacher</a:t>
            </a:r>
          </a:p>
          <a:p>
            <a:pPr>
              <a:buSzPct val="150000"/>
            </a:pPr>
            <a:r>
              <a:rPr lang="en-US" dirty="0" smtClean="0">
                <a:solidFill>
                  <a:schemeClr val="tx2"/>
                </a:solidFill>
                <a:cs typeface="Calibri" pitchFamily="34" charset="0"/>
              </a:rPr>
              <a:t>Easy to use	</a:t>
            </a:r>
          </a:p>
          <a:p>
            <a:pPr>
              <a:buSzPct val="150000"/>
            </a:pPr>
            <a:r>
              <a:rPr lang="en-US" dirty="0" smtClean="0">
                <a:solidFill>
                  <a:schemeClr val="tx2"/>
                </a:solidFill>
                <a:cs typeface="Calibri" pitchFamily="34" charset="0"/>
              </a:rPr>
              <a:t>Engaging for students</a:t>
            </a:r>
          </a:p>
          <a:p>
            <a:pPr>
              <a:buSzPct val="150000"/>
            </a:pPr>
            <a:r>
              <a:rPr lang="en-US" dirty="0" smtClean="0">
                <a:solidFill>
                  <a:schemeClr val="tx2"/>
                </a:solidFill>
                <a:cs typeface="Calibri" pitchFamily="34" charset="0"/>
              </a:rPr>
              <a:t>Relevant for 21</a:t>
            </a:r>
            <a:r>
              <a:rPr lang="en-US" baseline="30000" dirty="0" smtClean="0">
                <a:solidFill>
                  <a:schemeClr val="tx2"/>
                </a:solidFill>
                <a:cs typeface="Calibri" pitchFamily="34" charset="0"/>
              </a:rPr>
              <a:t>st</a:t>
            </a:r>
            <a:r>
              <a:rPr lang="en-US" dirty="0" smtClean="0">
                <a:solidFill>
                  <a:schemeClr val="tx2"/>
                </a:solidFill>
                <a:cs typeface="Calibri" pitchFamily="34" charset="0"/>
              </a:rPr>
              <a:t> century learners</a:t>
            </a:r>
          </a:p>
          <a:p>
            <a:pPr>
              <a:buSzPct val="150000"/>
            </a:pPr>
            <a:r>
              <a:rPr lang="en-US" dirty="0" smtClean="0">
                <a:solidFill>
                  <a:schemeClr val="tx2"/>
                </a:solidFill>
                <a:cs typeface="Calibri" pitchFamily="34" charset="0"/>
              </a:rPr>
              <a:t>Time-Saving features</a:t>
            </a:r>
          </a:p>
          <a:p>
            <a:pPr>
              <a:buSzPct val="150000"/>
            </a:pPr>
            <a:r>
              <a:rPr lang="en-US" dirty="0" smtClean="0">
                <a:solidFill>
                  <a:schemeClr val="tx2"/>
                </a:solidFill>
                <a:cs typeface="Calibri" pitchFamily="34" charset="0"/>
              </a:rPr>
              <a:t>Unlimited storage</a:t>
            </a:r>
          </a:p>
          <a:p>
            <a:pPr>
              <a:buSzPct val="150000"/>
            </a:pPr>
            <a:r>
              <a:rPr lang="en-US" dirty="0" smtClean="0">
                <a:solidFill>
                  <a:schemeClr val="tx2"/>
                </a:solidFill>
                <a:cs typeface="Calibri" pitchFamily="34" charset="0"/>
              </a:rPr>
              <a:t>Accessible anytime, anyplace </a:t>
            </a:r>
          </a:p>
          <a:p>
            <a:pPr>
              <a:buSzPct val="150000"/>
            </a:pPr>
            <a:r>
              <a:rPr lang="en-US" dirty="0" smtClean="0">
                <a:solidFill>
                  <a:schemeClr val="tx2"/>
                </a:solidFill>
                <a:cs typeface="Calibri" pitchFamily="34" charset="0"/>
              </a:rPr>
              <a:t>Global connections</a:t>
            </a:r>
            <a:endParaRPr lang="en-US" dirty="0">
              <a:solidFill>
                <a:schemeClr val="tx2"/>
              </a:solidFill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Edmodo?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0-04-21 at 4.54.21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b="16265"/>
          <a:stretch>
            <a:fillRect/>
          </a:stretch>
        </p:blipFill>
        <p:spPr>
          <a:xfrm>
            <a:off x="2440800" y="2590800"/>
            <a:ext cx="41910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70" y="791030"/>
            <a:ext cx="9132239" cy="740465"/>
          </a:xfrm>
        </p:spPr>
        <p:txBody>
          <a:bodyPr>
            <a:noAutofit/>
          </a:bodyPr>
          <a:lstStyle/>
          <a:p>
            <a:r>
              <a:rPr lang="en-US" dirty="0" smtClean="0"/>
              <a:t>Connect and Collaborate with All Stakeholders</a:t>
            </a:r>
            <a:endParaRPr lang="en-US" dirty="0"/>
          </a:p>
        </p:txBody>
      </p:sp>
      <p:cxnSp>
        <p:nvCxnSpPr>
          <p:cNvPr id="26" name="Straight Connector 25"/>
          <p:cNvCxnSpPr>
            <a:stCxn id="7" idx="2"/>
          </p:cNvCxnSpPr>
          <p:nvPr/>
        </p:nvCxnSpPr>
        <p:spPr bwMode="auto">
          <a:xfrm>
            <a:off x="2605924" y="2751515"/>
            <a:ext cx="1800956" cy="16680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4406880" y="2406335"/>
            <a:ext cx="1066800" cy="20132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514600" y="3810000"/>
            <a:ext cx="220980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3" idx="3"/>
          </p:cNvCxnSpPr>
          <p:nvPr/>
        </p:nvCxnSpPr>
        <p:spPr bwMode="auto">
          <a:xfrm flipV="1">
            <a:off x="2440800" y="4419603"/>
            <a:ext cx="2055000" cy="3089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3429000" y="4419600"/>
            <a:ext cx="1295400" cy="11694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16200000" flipH="1">
            <a:off x="4120000" y="5024036"/>
            <a:ext cx="1878558" cy="669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4724400" y="4343400"/>
            <a:ext cx="1663681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4330681" y="4419601"/>
            <a:ext cx="2652483" cy="7884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endCxn id="50" idx="1"/>
          </p:cNvCxnSpPr>
          <p:nvPr/>
        </p:nvCxnSpPr>
        <p:spPr bwMode="auto">
          <a:xfrm flipV="1">
            <a:off x="4406881" y="3690490"/>
            <a:ext cx="2576283" cy="5628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endCxn id="8" idx="2"/>
          </p:cNvCxnSpPr>
          <p:nvPr/>
        </p:nvCxnSpPr>
        <p:spPr bwMode="auto">
          <a:xfrm flipV="1">
            <a:off x="4330680" y="2974296"/>
            <a:ext cx="2451342" cy="1369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3"/>
          <p:cNvSpPr txBox="1">
            <a:spLocks/>
          </p:cNvSpPr>
          <p:nvPr/>
        </p:nvSpPr>
        <p:spPr>
          <a:xfrm>
            <a:off x="6083280" y="2514600"/>
            <a:ext cx="1397486" cy="459696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327" tIns="45646" rIns="91327" bIns="45646" anchor="ctr"/>
          <a:lstStyle>
            <a:defPPr>
              <a:defRPr lang="en-US"/>
            </a:defPPr>
            <a:lvl1pPr indent="0" algn="ctr" defTabSz="913102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prstClr val="white"/>
                </a:solidFill>
                <a:latin typeface="Calibri"/>
                <a:cs typeface="Calibri"/>
              </a:defRPr>
            </a:lvl1pPr>
            <a:lvl2pPr marL="628650" indent="-2809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6666"/>
                </a:solidFill>
              </a:defRPr>
            </a:lvl2pPr>
            <a:lvl3pPr marL="909638" indent="-1651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66666"/>
                </a:solidFill>
              </a:defRPr>
            </a:lvl3pPr>
            <a:lvl4pPr marL="1309688" indent="-231775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</a:defRPr>
            </a:lvl4pPr>
            <a:lvl5pPr marL="1598613" indent="-173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</a:defRPr>
            </a:lvl5pPr>
            <a:lvl6pPr marL="2057020" indent="-174592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</a:defRPr>
            </a:lvl6pPr>
            <a:lvl7pPr marL="2514134" indent="-174592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</a:defRPr>
            </a:lvl7pPr>
            <a:lvl8pPr marL="2971250" indent="-174592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</a:defRPr>
            </a:lvl8pPr>
            <a:lvl9pPr marL="3428366" indent="-174592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</a:defRPr>
            </a:lvl9pPr>
          </a:lstStyle>
          <a:p>
            <a:r>
              <a:rPr lang="en-US" dirty="0"/>
              <a:t>Parents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605924" y="5589041"/>
            <a:ext cx="1432676" cy="661205"/>
          </a:xfrm>
          <a:prstGeom prst="rect">
            <a:avLst/>
          </a:prstGeom>
          <a:solidFill>
            <a:srgbClr val="8064A2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327" tIns="45646" rIns="91327" bIns="45646" anchor="ctr"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rgbClr val="666666"/>
                </a:solidFill>
                <a:latin typeface="Calibri"/>
                <a:ea typeface="+mn-ea"/>
                <a:cs typeface="Calibri"/>
              </a:defRPr>
            </a:lvl1pPr>
            <a:lvl2pPr marL="62865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6666"/>
                </a:solidFill>
                <a:latin typeface="+mn-lt"/>
                <a:ea typeface="+mn-ea"/>
              </a:defRPr>
            </a:lvl2pPr>
            <a:lvl3pPr marL="909638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66666"/>
                </a:solidFill>
                <a:latin typeface="+mn-lt"/>
                <a:ea typeface="+mn-ea"/>
              </a:defRPr>
            </a:lvl3pPr>
            <a:lvl4pPr marL="1309688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+mn-ea"/>
              </a:defRPr>
            </a:lvl4pPr>
            <a:lvl5pPr marL="15986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5pPr>
            <a:lvl6pPr marL="205702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6pPr>
            <a:lvl7pPr marL="2514134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7pPr>
            <a:lvl8pPr marL="297125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8pPr>
            <a:lvl9pPr marL="3428366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ctr" defTabSz="913066">
              <a:buNone/>
            </a:pPr>
            <a:r>
              <a:rPr lang="en-US" sz="2000" b="1" dirty="0">
                <a:solidFill>
                  <a:prstClr val="white"/>
                </a:solidFill>
              </a:rPr>
              <a:t>Technology </a:t>
            </a:r>
            <a:endParaRPr sz="2000" b="1" dirty="0">
              <a:solidFill>
                <a:prstClr val="white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466669" y="2101432"/>
            <a:ext cx="2278511" cy="650083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327" tIns="45646" rIns="91327" bIns="45646" anchor="ctr"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rgbClr val="666666"/>
                </a:solidFill>
                <a:latin typeface="Calibri"/>
                <a:ea typeface="+mn-ea"/>
                <a:cs typeface="Calibri"/>
              </a:defRPr>
            </a:lvl1pPr>
            <a:lvl2pPr marL="62865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6666"/>
                </a:solidFill>
                <a:latin typeface="+mn-lt"/>
                <a:ea typeface="+mn-ea"/>
              </a:defRPr>
            </a:lvl2pPr>
            <a:lvl3pPr marL="909638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66666"/>
                </a:solidFill>
                <a:latin typeface="+mn-lt"/>
                <a:ea typeface="+mn-ea"/>
              </a:defRPr>
            </a:lvl3pPr>
            <a:lvl4pPr marL="1309688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+mn-ea"/>
              </a:defRPr>
            </a:lvl4pPr>
            <a:lvl5pPr marL="15986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5pPr>
            <a:lvl6pPr marL="205702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6pPr>
            <a:lvl7pPr marL="2514134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7pPr>
            <a:lvl8pPr marL="297125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8pPr>
            <a:lvl9pPr marL="3428366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ctr" defTabSz="913066">
              <a:buNone/>
            </a:pPr>
            <a:r>
              <a:rPr sz="2000" b="1" dirty="0">
                <a:solidFill>
                  <a:prstClr val="white"/>
                </a:solidFill>
              </a:rPr>
              <a:t>Curriculum</a:t>
            </a:r>
            <a:r>
              <a:rPr lang="en-US" sz="2000" b="1" dirty="0">
                <a:solidFill>
                  <a:prstClr val="white"/>
                </a:solidFill>
              </a:rPr>
              <a:t> &amp; Instruction</a:t>
            </a:r>
            <a:endParaRPr sz="2000" b="1" dirty="0">
              <a:solidFill>
                <a:prstClr val="white"/>
              </a:solidFill>
            </a:endParaRP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990600" y="5530243"/>
            <a:ext cx="12192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327" tIns="45646" rIns="91327" bIns="45646" anchor="ctr"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rgbClr val="666666"/>
                </a:solidFill>
                <a:latin typeface="Calibri"/>
                <a:ea typeface="+mn-ea"/>
                <a:cs typeface="Calibri"/>
              </a:defRPr>
            </a:lvl1pPr>
            <a:lvl2pPr marL="62865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6666"/>
                </a:solidFill>
                <a:latin typeface="+mn-lt"/>
                <a:ea typeface="+mn-ea"/>
              </a:defRPr>
            </a:lvl2pPr>
            <a:lvl3pPr marL="909638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66666"/>
                </a:solidFill>
                <a:latin typeface="+mn-lt"/>
                <a:ea typeface="+mn-ea"/>
              </a:defRPr>
            </a:lvl3pPr>
            <a:lvl4pPr marL="1309688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+mn-ea"/>
              </a:defRPr>
            </a:lvl4pPr>
            <a:lvl5pPr marL="15986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5pPr>
            <a:lvl6pPr marL="205702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6pPr>
            <a:lvl7pPr marL="2514134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7pPr>
            <a:lvl8pPr marL="297125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8pPr>
            <a:lvl9pPr marL="3428366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ctr" defTabSz="913066">
              <a:buNone/>
            </a:pPr>
            <a:r>
              <a:rPr sz="2000" b="1" dirty="0">
                <a:solidFill>
                  <a:prstClr val="white"/>
                </a:solidFill>
              </a:rPr>
              <a:t>Principals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59281" y="6096000"/>
            <a:ext cx="1523999" cy="6096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327" tIns="45646" rIns="91327" bIns="45646" anchor="ctr"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rgbClr val="666666"/>
                </a:solidFill>
                <a:latin typeface="Calibri"/>
                <a:ea typeface="+mn-ea"/>
                <a:cs typeface="Calibri"/>
              </a:defRPr>
            </a:lvl1pPr>
            <a:lvl2pPr marL="62865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6666"/>
                </a:solidFill>
                <a:latin typeface="+mn-lt"/>
                <a:ea typeface="+mn-ea"/>
              </a:defRPr>
            </a:lvl2pPr>
            <a:lvl3pPr marL="909638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66666"/>
                </a:solidFill>
                <a:latin typeface="+mn-lt"/>
                <a:ea typeface="+mn-ea"/>
              </a:defRPr>
            </a:lvl3pPr>
            <a:lvl4pPr marL="1309688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+mn-ea"/>
              </a:defRPr>
            </a:lvl4pPr>
            <a:lvl5pPr marL="15986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5pPr>
            <a:lvl6pPr marL="205702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6pPr>
            <a:lvl7pPr marL="2514134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7pPr>
            <a:lvl8pPr marL="297125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8pPr>
            <a:lvl9pPr marL="3428366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ctr" defTabSz="913066">
              <a:buNone/>
            </a:pPr>
            <a:r>
              <a:rPr sz="2000" b="1" dirty="0">
                <a:solidFill>
                  <a:prstClr val="white"/>
                </a:solidFill>
              </a:rPr>
              <a:t>Students</a:t>
            </a:r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4418248" y="1962878"/>
            <a:ext cx="1999321" cy="443457"/>
          </a:xfrm>
          <a:prstGeom prst="rect">
            <a:avLst/>
          </a:prstGeom>
          <a:solidFill>
            <a:schemeClr val="accent3"/>
          </a:solidFill>
          <a:ln w="25400">
            <a:solidFill>
              <a:srgbClr val="FFFF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327" tIns="45646" rIns="91327" bIns="45646" anchor="ctr"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rgbClr val="666666"/>
                </a:solidFill>
                <a:latin typeface="Calibri"/>
                <a:ea typeface="+mn-ea"/>
                <a:cs typeface="Calibri"/>
              </a:defRPr>
            </a:lvl1pPr>
            <a:lvl2pPr marL="62865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6666"/>
                </a:solidFill>
                <a:latin typeface="+mn-lt"/>
                <a:ea typeface="+mn-ea"/>
              </a:defRPr>
            </a:lvl2pPr>
            <a:lvl3pPr marL="909638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66666"/>
                </a:solidFill>
                <a:latin typeface="+mn-lt"/>
                <a:ea typeface="+mn-ea"/>
              </a:defRPr>
            </a:lvl3pPr>
            <a:lvl4pPr marL="1309688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+mn-ea"/>
              </a:defRPr>
            </a:lvl4pPr>
            <a:lvl5pPr marL="15986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5pPr>
            <a:lvl6pPr marL="205702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6pPr>
            <a:lvl7pPr marL="2514134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7pPr>
            <a:lvl8pPr marL="297125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8pPr>
            <a:lvl9pPr marL="3428366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ctr" defTabSz="913066">
              <a:buNone/>
            </a:pPr>
            <a:r>
              <a:rPr lang="en-US" sz="2000" b="1" dirty="0">
                <a:solidFill>
                  <a:srgbClr val="FFFFFF"/>
                </a:solidFill>
              </a:rPr>
              <a:t>Superintendent</a:t>
            </a:r>
            <a:endParaRPr sz="2000" dirty="0">
              <a:solidFill>
                <a:srgbClr val="FFFFFF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V="1">
            <a:off x="2209800" y="4343400"/>
            <a:ext cx="2590800" cy="129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Content Placeholder 3"/>
          <p:cNvSpPr txBox="1">
            <a:spLocks/>
          </p:cNvSpPr>
          <p:nvPr/>
        </p:nvSpPr>
        <p:spPr>
          <a:xfrm>
            <a:off x="847938" y="4447912"/>
            <a:ext cx="1592862" cy="561299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327" tIns="45646" rIns="91327" bIns="45646" anchor="ctr"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rgbClr val="666666"/>
                </a:solidFill>
                <a:latin typeface="Calibri"/>
                <a:ea typeface="+mn-ea"/>
                <a:cs typeface="Calibri"/>
              </a:defRPr>
            </a:lvl1pPr>
            <a:lvl2pPr marL="62865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6666"/>
                </a:solidFill>
                <a:latin typeface="+mn-lt"/>
                <a:ea typeface="+mn-ea"/>
              </a:defRPr>
            </a:lvl2pPr>
            <a:lvl3pPr marL="909638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66666"/>
                </a:solidFill>
                <a:latin typeface="+mn-lt"/>
                <a:ea typeface="+mn-ea"/>
              </a:defRPr>
            </a:lvl3pPr>
            <a:lvl4pPr marL="1309688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+mn-ea"/>
              </a:defRPr>
            </a:lvl4pPr>
            <a:lvl5pPr marL="15986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5pPr>
            <a:lvl6pPr marL="205702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6pPr>
            <a:lvl7pPr marL="2514134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7pPr>
            <a:lvl8pPr marL="297125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8pPr>
            <a:lvl9pPr marL="3428366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ctr" defTabSz="913066">
              <a:buNone/>
            </a:pPr>
            <a:r>
              <a:rPr lang="en-US" sz="2000" b="1" dirty="0">
                <a:solidFill>
                  <a:prstClr val="white"/>
                </a:solidFill>
              </a:rPr>
              <a:t>Teachers</a:t>
            </a:r>
            <a:endParaRPr sz="2000" dirty="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4800623" y="4419601"/>
            <a:ext cx="2680143" cy="2148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955" y="4086225"/>
            <a:ext cx="2762250" cy="514350"/>
          </a:xfrm>
          <a:prstGeom prst="rect">
            <a:avLst/>
          </a:prstGeom>
          <a:ln w="19050" cmpd="sng">
            <a:solidFill>
              <a:srgbClr val="4F81BD"/>
            </a:solidFill>
          </a:ln>
        </p:spPr>
      </p:pic>
      <p:sp>
        <p:nvSpPr>
          <p:cNvPr id="33" name="Content Placeholder 3"/>
          <p:cNvSpPr txBox="1">
            <a:spLocks/>
          </p:cNvSpPr>
          <p:nvPr/>
        </p:nvSpPr>
        <p:spPr>
          <a:xfrm>
            <a:off x="7073881" y="4374267"/>
            <a:ext cx="1064269" cy="39125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327" tIns="45646" rIns="91327" bIns="45646" anchor="ctr"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rgbClr val="666666"/>
                </a:solidFill>
                <a:latin typeface="Calibri"/>
                <a:ea typeface="+mn-ea"/>
                <a:cs typeface="Calibri"/>
              </a:defRPr>
            </a:lvl1pPr>
            <a:lvl2pPr marL="62865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6666"/>
                </a:solidFill>
                <a:latin typeface="+mn-lt"/>
                <a:ea typeface="+mn-ea"/>
              </a:defRPr>
            </a:lvl2pPr>
            <a:lvl3pPr marL="909638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66666"/>
                </a:solidFill>
                <a:latin typeface="+mn-lt"/>
                <a:ea typeface="+mn-ea"/>
              </a:defRPr>
            </a:lvl3pPr>
            <a:lvl4pPr marL="1309688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+mn-ea"/>
              </a:defRPr>
            </a:lvl4pPr>
            <a:lvl5pPr marL="15986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5pPr>
            <a:lvl6pPr marL="205702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6pPr>
            <a:lvl7pPr marL="2514134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7pPr>
            <a:lvl8pPr marL="297125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8pPr>
            <a:lvl9pPr marL="3428366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ctr" defTabSz="913066">
              <a:buNone/>
            </a:pPr>
            <a:r>
              <a:rPr lang="en-US" sz="2000" b="1" dirty="0">
                <a:solidFill>
                  <a:prstClr val="white"/>
                </a:solidFill>
              </a:rPr>
              <a:t>Tutors</a:t>
            </a:r>
          </a:p>
        </p:txBody>
      </p:sp>
      <p:sp>
        <p:nvSpPr>
          <p:cNvPr id="48" name="Content Placeholder 3"/>
          <p:cNvSpPr txBox="1">
            <a:spLocks/>
          </p:cNvSpPr>
          <p:nvPr/>
        </p:nvSpPr>
        <p:spPr>
          <a:xfrm>
            <a:off x="6388080" y="5793046"/>
            <a:ext cx="1556084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327" tIns="45646" rIns="91327" bIns="45646" anchor="ctr"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rgbClr val="666666"/>
                </a:solidFill>
                <a:latin typeface="Calibri"/>
                <a:ea typeface="+mn-ea"/>
                <a:cs typeface="Calibri"/>
              </a:defRPr>
            </a:lvl1pPr>
            <a:lvl2pPr marL="62865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6666"/>
                </a:solidFill>
                <a:latin typeface="+mn-lt"/>
                <a:ea typeface="+mn-ea"/>
              </a:defRPr>
            </a:lvl2pPr>
            <a:lvl3pPr marL="909638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66666"/>
                </a:solidFill>
                <a:latin typeface="+mn-lt"/>
                <a:ea typeface="+mn-ea"/>
              </a:defRPr>
            </a:lvl3pPr>
            <a:lvl4pPr marL="1309688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+mn-ea"/>
              </a:defRPr>
            </a:lvl4pPr>
            <a:lvl5pPr marL="15986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5pPr>
            <a:lvl6pPr marL="205702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6pPr>
            <a:lvl7pPr marL="2514134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7pPr>
            <a:lvl8pPr marL="297125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8pPr>
            <a:lvl9pPr marL="3428366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ctr" defTabSz="913066">
              <a:buNone/>
            </a:pPr>
            <a:r>
              <a:rPr sz="2000" b="1" dirty="0">
                <a:solidFill>
                  <a:prstClr val="white"/>
                </a:solidFill>
              </a:rPr>
              <a:t>Counselors</a:t>
            </a:r>
          </a:p>
        </p:txBody>
      </p:sp>
      <p:sp>
        <p:nvSpPr>
          <p:cNvPr id="50" name="Content Placeholder 3"/>
          <p:cNvSpPr txBox="1">
            <a:spLocks/>
          </p:cNvSpPr>
          <p:nvPr/>
        </p:nvSpPr>
        <p:spPr>
          <a:xfrm>
            <a:off x="6983164" y="3265535"/>
            <a:ext cx="1653955" cy="849911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327" tIns="45646" rIns="91327" bIns="45646" anchor="ctr"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rgbClr val="666666"/>
                </a:solidFill>
                <a:latin typeface="Calibri"/>
                <a:ea typeface="+mn-ea"/>
                <a:cs typeface="Calibri"/>
              </a:defRPr>
            </a:lvl1pPr>
            <a:lvl2pPr marL="62865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6666"/>
                </a:solidFill>
                <a:latin typeface="+mn-lt"/>
                <a:ea typeface="+mn-ea"/>
              </a:defRPr>
            </a:lvl2pPr>
            <a:lvl3pPr marL="909638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66666"/>
                </a:solidFill>
                <a:latin typeface="+mn-lt"/>
                <a:ea typeface="+mn-ea"/>
              </a:defRPr>
            </a:lvl3pPr>
            <a:lvl4pPr marL="1309688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+mn-ea"/>
              </a:defRPr>
            </a:lvl4pPr>
            <a:lvl5pPr marL="15986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5pPr>
            <a:lvl6pPr marL="205702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6pPr>
            <a:lvl7pPr marL="2514134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7pPr>
            <a:lvl8pPr marL="297125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8pPr>
            <a:lvl9pPr marL="3428366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ctr" defTabSz="913066">
              <a:buNone/>
            </a:pPr>
            <a:r>
              <a:rPr lang="en-US" sz="2000" b="1" dirty="0">
                <a:solidFill>
                  <a:prstClr val="white"/>
                </a:solidFill>
              </a:rPr>
              <a:t>Professional Development</a:t>
            </a:r>
            <a:endParaRPr sz="2000" b="1" dirty="0">
              <a:solidFill>
                <a:prstClr val="white"/>
              </a:solidFill>
            </a:endParaRPr>
          </a:p>
        </p:txBody>
      </p:sp>
      <p:sp>
        <p:nvSpPr>
          <p:cNvPr id="52" name="Content Placeholder 3"/>
          <p:cNvSpPr txBox="1">
            <a:spLocks/>
          </p:cNvSpPr>
          <p:nvPr/>
        </p:nvSpPr>
        <p:spPr>
          <a:xfrm>
            <a:off x="447510" y="3477738"/>
            <a:ext cx="2022340" cy="45719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327" tIns="45646" rIns="91327" bIns="45646" anchor="ctr"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rgbClr val="666666"/>
                </a:solidFill>
                <a:latin typeface="Calibri"/>
                <a:ea typeface="+mn-ea"/>
                <a:cs typeface="Calibri"/>
              </a:defRPr>
            </a:lvl1pPr>
            <a:lvl2pPr marL="62865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6666"/>
                </a:solidFill>
                <a:latin typeface="+mn-lt"/>
                <a:ea typeface="+mn-ea"/>
              </a:defRPr>
            </a:lvl2pPr>
            <a:lvl3pPr marL="909638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66666"/>
                </a:solidFill>
                <a:latin typeface="+mn-lt"/>
                <a:ea typeface="+mn-ea"/>
              </a:defRPr>
            </a:lvl3pPr>
            <a:lvl4pPr marL="1309688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+mn-ea"/>
              </a:defRPr>
            </a:lvl4pPr>
            <a:lvl5pPr marL="15986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5pPr>
            <a:lvl6pPr marL="205702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6pPr>
            <a:lvl7pPr marL="2514134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7pPr>
            <a:lvl8pPr marL="297125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8pPr>
            <a:lvl9pPr marL="3428366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ctr" defTabSz="913066">
              <a:buNone/>
            </a:pPr>
            <a:r>
              <a:rPr lang="en-US" sz="2000" b="1" dirty="0">
                <a:solidFill>
                  <a:prstClr val="white"/>
                </a:solidFill>
              </a:rPr>
              <a:t>Media Specialists</a:t>
            </a:r>
            <a:endParaRPr sz="2000" b="1" dirty="0">
              <a:solidFill>
                <a:prstClr val="white"/>
              </a:solidFill>
            </a:endParaRPr>
          </a:p>
        </p:txBody>
      </p:sp>
      <p:sp>
        <p:nvSpPr>
          <p:cNvPr id="53" name="Content Placeholder 3"/>
          <p:cNvSpPr txBox="1">
            <a:spLocks/>
          </p:cNvSpPr>
          <p:nvPr/>
        </p:nvSpPr>
        <p:spPr>
          <a:xfrm>
            <a:off x="6983363" y="5147569"/>
            <a:ext cx="1558722" cy="381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327" tIns="45646" rIns="91327" bIns="45646" anchor="ctr"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rgbClr val="666666"/>
                </a:solidFill>
                <a:latin typeface="Calibri"/>
                <a:ea typeface="+mn-ea"/>
                <a:cs typeface="Calibri"/>
              </a:defRPr>
            </a:lvl1pPr>
            <a:lvl2pPr marL="62865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6666"/>
                </a:solidFill>
                <a:latin typeface="+mn-lt"/>
                <a:ea typeface="+mn-ea"/>
              </a:defRPr>
            </a:lvl2pPr>
            <a:lvl3pPr marL="909638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66666"/>
                </a:solidFill>
                <a:latin typeface="+mn-lt"/>
                <a:ea typeface="+mn-ea"/>
              </a:defRPr>
            </a:lvl3pPr>
            <a:lvl4pPr marL="1309688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+mn-ea"/>
              </a:defRPr>
            </a:lvl4pPr>
            <a:lvl5pPr marL="15986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5pPr>
            <a:lvl6pPr marL="205702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6pPr>
            <a:lvl7pPr marL="2514134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7pPr>
            <a:lvl8pPr marL="2971250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8pPr>
            <a:lvl9pPr marL="3428366" indent="-1745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ctr" defTabSz="913066">
              <a:buNone/>
            </a:pPr>
            <a:r>
              <a:rPr lang="en-US" sz="2000" b="1" dirty="0">
                <a:solidFill>
                  <a:prstClr val="white"/>
                </a:solidFill>
              </a:rPr>
              <a:t>Cabinet</a:t>
            </a:r>
            <a:endParaRPr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Power of the Network!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284" y="1491011"/>
            <a:ext cx="5515428" cy="51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3733"/>
            <a:ext cx="9154995" cy="4920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6916" y="774706"/>
            <a:ext cx="5613966" cy="609392"/>
          </a:xfrm>
          <a:prstGeom prst="rect">
            <a:avLst/>
          </a:prstGeom>
          <a:noFill/>
        </p:spPr>
        <p:txBody>
          <a:bodyPr wrap="square" lIns="54793" tIns="27397" rIns="54793" bIns="27397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Arial"/>
                <a:cs typeface="Arial"/>
              </a:rPr>
              <a:t>The Edmodo 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871" y="1489465"/>
            <a:ext cx="8686800" cy="415485"/>
          </a:xfrm>
          <a:prstGeom prst="rect">
            <a:avLst/>
          </a:prstGeom>
          <a:noFill/>
        </p:spPr>
        <p:txBody>
          <a:bodyPr wrap="square" lIns="54793" tIns="27397" rIns="54793" bIns="27397" rtlCol="0">
            <a:spAutoFit/>
          </a:bodyPr>
          <a:lstStyle/>
          <a:p>
            <a:pPr algn="ctr"/>
            <a:r>
              <a:rPr lang="en-US" sz="2300" dirty="0">
                <a:latin typeface="Arial"/>
                <a:cs typeface="Arial"/>
              </a:rPr>
              <a:t>Connecting </a:t>
            </a:r>
            <a:r>
              <a:rPr lang="en-US" sz="2300" dirty="0" smtClean="0">
                <a:latin typeface="Arial"/>
                <a:cs typeface="Arial"/>
              </a:rPr>
              <a:t>19 </a:t>
            </a:r>
            <a:r>
              <a:rPr lang="en-US" sz="2300" dirty="0">
                <a:latin typeface="Arial"/>
                <a:cs typeface="Arial"/>
              </a:rPr>
              <a:t>Million Teachers and Students Worldwide</a:t>
            </a:r>
          </a:p>
        </p:txBody>
      </p:sp>
    </p:spTree>
    <p:extLst>
      <p:ext uri="{BB962C8B-B14F-4D97-AF65-F5344CB8AC3E}">
        <p14:creationId xmlns:p14="http://schemas.microsoft.com/office/powerpoint/2010/main" val="19606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0</TotalTime>
  <Words>335</Words>
  <Application>Microsoft Office PowerPoint</Application>
  <PresentationFormat>On-screen Show (4:3)</PresentationFormat>
  <Paragraphs>57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Franklin Gothic Book</vt:lpstr>
      <vt:lpstr>Default Theme</vt:lpstr>
      <vt:lpstr>Introduction to Edmodo</vt:lpstr>
      <vt:lpstr>PowerPoint Presentation</vt:lpstr>
      <vt:lpstr>Free and Secure Social Learning Platform</vt:lpstr>
      <vt:lpstr>Largest, Fastest Growing Social Learning Platform </vt:lpstr>
      <vt:lpstr>Why Edmodo? </vt:lpstr>
      <vt:lpstr>Connect and Collaborate with All Stakeholders</vt:lpstr>
      <vt:lpstr>The Power of the Network!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2012-10-19T16:57:43Z</dcterms:created>
  <dcterms:modified xsi:type="dcterms:W3CDTF">2014-04-16T20:06:44Z</dcterms:modified>
</cp:coreProperties>
</file>